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09B7291-1EE8-46A4-9BEB-965278D7526F}">
  <a:tblStyle styleId="{809B7291-1EE8-46A4-9BEB-965278D7526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d518ed26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d518ed26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db8810e7d3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db8810e7d3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dec3479f7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dec3479f7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Mencionar o que foi feito nos trabalhos anteriores: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-Primeiro foi feita uma app java para controlar o barco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-Posteriormente foi feita a mesma app em android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-Tiram partido do ROS (Robot Operating System) que essencialmente é utilizado para permitir a comunicação com a embarcação e realizar o seu controlo através dum sistema de publisher subscriber de tópicos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O nosso trabalho, visto que itera sobre estes, usa o ROS também.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Estes trabalhos deixaram em aberto o tratamento dos dados dos seus sensores, visto que estes estavam a ser publicados, mas nunca estavam a ser lidos e armazenados para posterior análise de viagens.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b8810e7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db8810e7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And this is where we come in.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Temos informações relevantes como dados GPS, AIS (que serve para identificar e localizar outras embarcações), IMU (nomeadamente os dados de orientação x,y,z) voltagem das baterias e corrente puxada e a água no casco.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Estas informações necessitam ser armazenadas para serem analisadas de maneira a que seja possibilitada a análise dos mesmos para, por exemplo, localizar a embarcação, se existem problemas de motores derivados da bateria, ou se água está a entrar para a embarcação 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Como tal, e preciso armazenar numa base de dados local e quando existe ligação à internet, devem ser armazenados numa base de dados remota.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Esta base de dados é não relacional e, como tal, utilizou-se o mongoDB para suportar as estruturas nao relacionais. Desta forma, temos de garantir que a local tambem funciona de maneira semelhante, ou seja, em BSON (Binary JSON que é o utilizado pelo mongoDB) (para ajudar a relacionar com o proximo slide).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 leitura, tratamento e envio destes dados é feito através de scripts python, com a biblioteca rospy como auxílio para a leitura dos dados nos tópicos e pymongo para permitir o envio dos dados para a base de dados.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Finalmente teremos uma website que irá apresentar os dados de várias missões da embarcação de maneira estruturada para proporcionar uma utilização melhor, mais simples e prática.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b8810e7d3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db8810e7d3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Neste slide:</a:t>
            </a:r>
            <a:br>
              <a:rPr lang="pt-PT"/>
            </a:br>
            <a:r>
              <a:rPr lang="pt-PT"/>
              <a:t>- Referir como se atingiram os valores da tabela 6 (ex: fomos verificar o tamanho ocupado por cada estrutura de dados tanto em Mongo como em Python).</a:t>
            </a:r>
            <a:br>
              <a:rPr lang="pt-PT"/>
            </a:br>
            <a:r>
              <a:rPr lang="pt-PT"/>
              <a:t>- Foi assumido </a:t>
            </a:r>
            <a:r>
              <a:rPr lang="pt-PT" sz="1000">
                <a:solidFill>
                  <a:schemeClr val="dk1"/>
                </a:solidFill>
              </a:rPr>
              <a:t>20 caracteres por String e cada char ocupa 2 bytes.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chemeClr val="dk1"/>
                </a:solidFill>
              </a:rPr>
              <a:t>- Espaço disponivel: </a:t>
            </a:r>
            <a:r>
              <a:rPr lang="pt-PT" sz="1000">
                <a:solidFill>
                  <a:schemeClr val="dk1"/>
                </a:solidFill>
                <a:highlight>
                  <a:srgbClr val="FFFFFF"/>
                </a:highlight>
              </a:rPr>
              <a:t>25600MB = 25,6GB (fisico) e 512MB na base de dados com pacote grátis.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chemeClr val="dk1"/>
                </a:solidFill>
                <a:highlight>
                  <a:srgbClr val="FFFFFF"/>
                </a:highlight>
              </a:rPr>
              <a:t>Temos um espaço disponível localmente de cerca de 25GB para guardar os nossos dados enquanto não temos acesso à internet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chemeClr val="dk1"/>
                </a:solidFill>
                <a:highlight>
                  <a:srgbClr val="FFFFFF"/>
                </a:highlight>
              </a:rPr>
              <a:t>GPS e AIS serão guardados como strings de 20 chars com 2 bytes cada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chemeClr val="dk1"/>
                </a:solidFill>
                <a:highlight>
                  <a:srgbClr val="FFFFFF"/>
                </a:highlight>
              </a:rPr>
              <a:t>IMU, Voltagem, Tensão e Água serão guardados como números ocupando 8 bytes cada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chemeClr val="dk1"/>
                </a:solidFill>
                <a:highlight>
                  <a:srgbClr val="FFFFFF"/>
                </a:highlight>
              </a:rPr>
              <a:t>Existem diferentes patamares para registo de cada tipo de dados consoante a sua relevância, no entanto, para efeitos de dimensionasão das bases de dados, pressupôs-se sempre um registo com maior frequência possível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chemeClr val="dk1"/>
                </a:solidFill>
                <a:highlight>
                  <a:srgbClr val="FFFFFF"/>
                </a:highlight>
              </a:rPr>
              <a:t>Daí os valores que se verificam na tabela 6.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chemeClr val="dk1"/>
                </a:solidFill>
                <a:highlight>
                  <a:srgbClr val="FFFFFF"/>
                </a:highlight>
              </a:rPr>
              <a:t>Finalmente, para validar a nossa solução proposta, dimensionamos estes valores a longo prazo para ver se cumprimos com o armazenamento disponível e, como podemos verificar, visto que ao longo de 1 ano apenas são ocupados 0.60GB, como tal, podemo ser gravadas várias missões localmentes.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chemeClr val="dk1"/>
                </a:solidFill>
                <a:highlight>
                  <a:srgbClr val="FFFFFF"/>
                </a:highlight>
              </a:rPr>
              <a:t>Quanto à base de dados online, no projeto de momento, é disponiblizado grátis 512MB de cloud storage, o que permite cerca de um ano de armazenamento sob as condições mais adversas, no entanto, este pode ser expandido posteriormente.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b8810e7d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db8810e7d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b8810e7d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db8810e7d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b8810e7d3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b8810e7d3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chemeClr val="dk1"/>
                </a:solidFill>
              </a:rPr>
              <a:t>Link Figma: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chemeClr val="dk1"/>
                </a:solidFill>
              </a:rPr>
              <a:t>https://www.figma.com/proto/vXmVs4qZZVhjswjBQFusFu/Untitled?node-id=1%3A2&amp;scaling=min-zoom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dec3479f7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dec3479f7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dk1"/>
                </a:solidFill>
              </a:rPr>
              <a:t>Ja foi realizado: </a:t>
            </a:r>
            <a:r>
              <a:rPr lang="pt-PT"/>
              <a:t>Pesquisa das tecnologias a utilizar no projeto;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Estudo e Preparação das tecnologias da base de dados assim como a sua ligação ao Python;</a:t>
            </a:r>
            <a:br>
              <a:rPr lang="pt-PT"/>
            </a:br>
            <a:r>
              <a:rPr lang="pt-PT"/>
              <a:t>Mockups/Prototipagem da aplicação;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Desenvolvimento do processamento de dados um pouco fora de prazo mas não compromete o desenvolvimento do que falta: Aplicação Web.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16.png"/><Relationship Id="rId6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Relationship Id="rId7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idx="1" type="body"/>
          </p:nvPr>
        </p:nvSpPr>
        <p:spPr>
          <a:xfrm>
            <a:off x="311700" y="4449275"/>
            <a:ext cx="7979400" cy="6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latin typeface="Roboto"/>
                <a:ea typeface="Roboto"/>
                <a:cs typeface="Roboto"/>
                <a:sym typeface="Roboto"/>
              </a:rPr>
              <a:t>Área Departamental de Engenharia de Electrónica e Telecomunicações e de Computadores [ADEETC]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latin typeface="Roboto"/>
                <a:ea typeface="Roboto"/>
                <a:cs typeface="Roboto"/>
                <a:sym typeface="Roboto"/>
              </a:rPr>
              <a:t>Licenciatura em Engenharia Informática e Multimédia [LEIM]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" name="Google Shape;6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0312"/>
            <a:ext cx="2257621" cy="15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>
            <p:ph idx="4294967295" type="subTitle"/>
          </p:nvPr>
        </p:nvSpPr>
        <p:spPr>
          <a:xfrm>
            <a:off x="311700" y="2726818"/>
            <a:ext cx="4242600" cy="12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PT" sz="1500"/>
              <a:t>Project by</a:t>
            </a:r>
            <a:r>
              <a:rPr lang="pt-PT" sz="1500"/>
              <a:t>:   </a:t>
            </a:r>
            <a:br>
              <a:rPr lang="pt-PT" sz="1500"/>
            </a:br>
            <a:r>
              <a:rPr lang="pt-PT" sz="1500"/>
              <a:t>	Pedro Nunes, 46322</a:t>
            </a:r>
            <a:br>
              <a:rPr lang="pt-PT" sz="1500"/>
            </a:br>
            <a:r>
              <a:rPr lang="pt-PT" sz="1500"/>
              <a:t>	Samuel Ventura, 46339</a:t>
            </a:r>
            <a:endParaRPr sz="1500"/>
          </a:p>
        </p:txBody>
      </p:sp>
      <p:sp>
        <p:nvSpPr>
          <p:cNvPr id="68" name="Google Shape;68;p13"/>
          <p:cNvSpPr txBox="1"/>
          <p:nvPr>
            <p:ph idx="4294967295" type="ctrTitle"/>
          </p:nvPr>
        </p:nvSpPr>
        <p:spPr>
          <a:xfrm>
            <a:off x="311700" y="13681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Sistema de base de dados de navegação</a:t>
            </a:r>
            <a:r>
              <a:rPr lang="pt-PT" sz="1366">
                <a:solidFill>
                  <a:srgbClr val="011E39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[#16]</a:t>
            </a:r>
            <a:br>
              <a:rPr lang="pt-PT"/>
            </a:br>
            <a:r>
              <a:rPr lang="pt-PT" sz="2700">
                <a:solidFill>
                  <a:srgbClr val="011E39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ENIDH: SEA2FUTURE </a:t>
            </a:r>
            <a:endParaRPr sz="1366">
              <a:solidFill>
                <a:srgbClr val="011E39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3"/>
          <p:cNvSpPr txBox="1"/>
          <p:nvPr>
            <p:ph idx="4294967295" type="subTitle"/>
          </p:nvPr>
        </p:nvSpPr>
        <p:spPr>
          <a:xfrm>
            <a:off x="4350775" y="2726828"/>
            <a:ext cx="4242600" cy="15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PT" sz="1500"/>
              <a:t>Project Advisors</a:t>
            </a:r>
            <a:r>
              <a:rPr lang="pt-PT" sz="1500"/>
              <a:t>:</a:t>
            </a:r>
            <a:br>
              <a:rPr lang="pt-PT" sz="1500"/>
            </a:br>
            <a:r>
              <a:rPr lang="pt-PT" sz="1500"/>
              <a:t>	Carlos Gonçalves [ISEL]</a:t>
            </a:r>
            <a:br>
              <a:rPr lang="pt-PT" sz="1500"/>
            </a:br>
            <a:r>
              <a:rPr lang="pt-PT" sz="1500"/>
              <a:t>	Mário Assunção   [ENIDH]</a:t>
            </a:r>
            <a:endParaRPr sz="1500"/>
          </a:p>
        </p:txBody>
      </p:sp>
      <p:pic>
        <p:nvPicPr>
          <p:cNvPr id="70" name="Google Shape;7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6248" y="45100"/>
            <a:ext cx="2384903" cy="13230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3"/>
          <p:cNvSpPr txBox="1"/>
          <p:nvPr>
            <p:ph idx="1" type="body"/>
          </p:nvPr>
        </p:nvSpPr>
        <p:spPr>
          <a:xfrm>
            <a:off x="3524250" y="4031300"/>
            <a:ext cx="1554300" cy="3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 de junho de 2021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Consolas"/>
                <a:ea typeface="Consolas"/>
                <a:cs typeface="Consolas"/>
                <a:sym typeface="Consolas"/>
              </a:rPr>
              <a:t>Agenda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" name="Google Shape;7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3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4"/>
          <p:cNvSpPr/>
          <p:nvPr/>
        </p:nvSpPr>
        <p:spPr>
          <a:xfrm>
            <a:off x="1098175" y="1440275"/>
            <a:ext cx="1412700" cy="3311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/>
          <p:nvPr/>
        </p:nvSpPr>
        <p:spPr>
          <a:xfrm>
            <a:off x="1105939" y="4598325"/>
            <a:ext cx="1412700" cy="153300"/>
          </a:xfrm>
          <a:prstGeom prst="rect">
            <a:avLst/>
          </a:prstGeom>
          <a:solidFill>
            <a:srgbClr val="9FC5E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/>
          <p:nvPr/>
        </p:nvSpPr>
        <p:spPr>
          <a:xfrm>
            <a:off x="1418125" y="1696050"/>
            <a:ext cx="772800" cy="799500"/>
          </a:xfrm>
          <a:prstGeom prst="ellipse">
            <a:avLst/>
          </a:prstGeom>
          <a:solidFill>
            <a:srgbClr val="C9DAF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 txBox="1"/>
          <p:nvPr/>
        </p:nvSpPr>
        <p:spPr>
          <a:xfrm>
            <a:off x="1308175" y="2626200"/>
            <a:ext cx="99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Project Brief</a:t>
            </a:r>
            <a:endParaRPr sz="12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1570675" y="4148225"/>
            <a:ext cx="46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4"/>
          <p:cNvSpPr txBox="1"/>
          <p:nvPr/>
        </p:nvSpPr>
        <p:spPr>
          <a:xfrm>
            <a:off x="1098175" y="3116325"/>
            <a:ext cx="1412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/>
              <a:t>Summary of the project’s functionalities, technologies and main goals.</a:t>
            </a:r>
            <a:endParaRPr sz="1000"/>
          </a:p>
        </p:txBody>
      </p:sp>
      <p:sp>
        <p:nvSpPr>
          <p:cNvPr id="84" name="Google Shape;84;p14"/>
          <p:cNvSpPr/>
          <p:nvPr/>
        </p:nvSpPr>
        <p:spPr>
          <a:xfrm>
            <a:off x="2848750" y="1440275"/>
            <a:ext cx="1412700" cy="3311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4"/>
          <p:cNvSpPr/>
          <p:nvPr/>
        </p:nvSpPr>
        <p:spPr>
          <a:xfrm>
            <a:off x="2856514" y="4598325"/>
            <a:ext cx="1412700" cy="153300"/>
          </a:xfrm>
          <a:prstGeom prst="rect">
            <a:avLst/>
          </a:prstGeom>
          <a:solidFill>
            <a:srgbClr val="A4C2F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4"/>
          <p:cNvSpPr/>
          <p:nvPr/>
        </p:nvSpPr>
        <p:spPr>
          <a:xfrm>
            <a:off x="3168700" y="1696050"/>
            <a:ext cx="772800" cy="799500"/>
          </a:xfrm>
          <a:prstGeom prst="ellipse">
            <a:avLst/>
          </a:prstGeom>
          <a:solidFill>
            <a:srgbClr val="A4C2F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4"/>
          <p:cNvSpPr txBox="1"/>
          <p:nvPr/>
        </p:nvSpPr>
        <p:spPr>
          <a:xfrm>
            <a:off x="2848675" y="2626200"/>
            <a:ext cx="141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Memory Usage Study</a:t>
            </a:r>
            <a:endParaRPr sz="12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8" name="Google Shape;88;p14"/>
          <p:cNvSpPr txBox="1"/>
          <p:nvPr/>
        </p:nvSpPr>
        <p:spPr>
          <a:xfrm>
            <a:off x="3321250" y="4148225"/>
            <a:ext cx="46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4"/>
          <p:cNvSpPr txBox="1"/>
          <p:nvPr/>
        </p:nvSpPr>
        <p:spPr>
          <a:xfrm>
            <a:off x="2848675" y="3116325"/>
            <a:ext cx="1412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/>
              <a:t>A study conducted in order to understand the system’s memory usage during different scenarios. 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0" name="Google Shape;90;p14"/>
          <p:cNvSpPr/>
          <p:nvPr/>
        </p:nvSpPr>
        <p:spPr>
          <a:xfrm>
            <a:off x="4607175" y="1440275"/>
            <a:ext cx="1412700" cy="3311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4"/>
          <p:cNvSpPr/>
          <p:nvPr/>
        </p:nvSpPr>
        <p:spPr>
          <a:xfrm>
            <a:off x="4614939" y="4598325"/>
            <a:ext cx="1412700" cy="153300"/>
          </a:xfrm>
          <a:prstGeom prst="rect">
            <a:avLst/>
          </a:prstGeom>
          <a:solidFill>
            <a:srgbClr val="6D9EE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4"/>
          <p:cNvSpPr/>
          <p:nvPr/>
        </p:nvSpPr>
        <p:spPr>
          <a:xfrm>
            <a:off x="4927125" y="1696050"/>
            <a:ext cx="772800" cy="799500"/>
          </a:xfrm>
          <a:prstGeom prst="ellipse">
            <a:avLst/>
          </a:prstGeom>
          <a:solidFill>
            <a:srgbClr val="6D9EE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4"/>
          <p:cNvSpPr txBox="1"/>
          <p:nvPr/>
        </p:nvSpPr>
        <p:spPr>
          <a:xfrm>
            <a:off x="4607100" y="2626200"/>
            <a:ext cx="141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Proposed Model</a:t>
            </a:r>
            <a:endParaRPr sz="12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5079675" y="4148225"/>
            <a:ext cx="46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4607100" y="3116325"/>
            <a:ext cx="1412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/>
              <a:t>Set of Functional and Non-Functional Requirements, System Attributes and Use-Cases.</a:t>
            </a:r>
            <a:endParaRPr sz="1000"/>
          </a:p>
        </p:txBody>
      </p:sp>
      <p:sp>
        <p:nvSpPr>
          <p:cNvPr id="96" name="Google Shape;96;p14"/>
          <p:cNvSpPr/>
          <p:nvPr/>
        </p:nvSpPr>
        <p:spPr>
          <a:xfrm>
            <a:off x="6384888" y="1440275"/>
            <a:ext cx="1412700" cy="3311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4"/>
          <p:cNvSpPr/>
          <p:nvPr/>
        </p:nvSpPr>
        <p:spPr>
          <a:xfrm>
            <a:off x="6392652" y="4598325"/>
            <a:ext cx="1412700" cy="153300"/>
          </a:xfrm>
          <a:prstGeom prst="rect">
            <a:avLst/>
          </a:prstGeom>
          <a:solidFill>
            <a:srgbClr val="3C78D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4"/>
          <p:cNvSpPr/>
          <p:nvPr/>
        </p:nvSpPr>
        <p:spPr>
          <a:xfrm>
            <a:off x="6704838" y="1696050"/>
            <a:ext cx="772800" cy="799500"/>
          </a:xfrm>
          <a:prstGeom prst="ellipse">
            <a:avLst/>
          </a:prstGeom>
          <a:solidFill>
            <a:srgbClr val="3C78D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6384813" y="2626200"/>
            <a:ext cx="141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Mockups</a:t>
            </a:r>
            <a:endParaRPr sz="12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6857388" y="4148225"/>
            <a:ext cx="46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6384825" y="3116325"/>
            <a:ext cx="1412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/>
              <a:t>Showcase of the mockups planned for the web application with correlation to their functionalities.</a:t>
            </a:r>
            <a:endParaRPr sz="1000"/>
          </a:p>
        </p:txBody>
      </p:sp>
      <p:pic>
        <p:nvPicPr>
          <p:cNvPr id="102" name="Google Shape;10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8925" y="1895700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2500" y="1896000"/>
            <a:ext cx="399599" cy="39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3375" y="1896000"/>
            <a:ext cx="399601" cy="39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9200" y="1896000"/>
            <a:ext cx="399600" cy="39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Consolas"/>
                <a:ea typeface="Consolas"/>
                <a:cs typeface="Consolas"/>
                <a:sym typeface="Consolas"/>
              </a:rPr>
              <a:t>Previous work</a:t>
            </a:r>
            <a:endParaRPr/>
          </a:p>
        </p:txBody>
      </p:sp>
      <p:sp>
        <p:nvSpPr>
          <p:cNvPr id="111" name="Google Shape;111;p15"/>
          <p:cNvSpPr txBox="1"/>
          <p:nvPr/>
        </p:nvSpPr>
        <p:spPr>
          <a:xfrm>
            <a:off x="4512300" y="1740750"/>
            <a:ext cx="45852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Previous works consisted on enabling </a:t>
            </a:r>
            <a:r>
              <a:rPr lang="pt-PT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communication </a:t>
            </a:r>
            <a:r>
              <a:rPr lang="pt-PT">
                <a:latin typeface="Roboto"/>
                <a:ea typeface="Roboto"/>
                <a:cs typeface="Roboto"/>
                <a:sym typeface="Roboto"/>
              </a:rPr>
              <a:t>with the boat to provide</a:t>
            </a:r>
            <a:r>
              <a:rPr lang="pt-PT">
                <a:latin typeface="Roboto"/>
                <a:ea typeface="Roboto"/>
                <a:cs typeface="Roboto"/>
                <a:sym typeface="Roboto"/>
              </a:rPr>
              <a:t> commands for movement.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Both of them make use of the </a:t>
            </a:r>
            <a:r>
              <a:rPr lang="pt-PT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ROS</a:t>
            </a:r>
            <a:r>
              <a:rPr lang="pt-PT">
                <a:latin typeface="Roboto"/>
                <a:ea typeface="Roboto"/>
                <a:cs typeface="Roboto"/>
                <a:sym typeface="Roboto"/>
              </a:rPr>
              <a:t> (Robot Operating System) to function.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However, a </a:t>
            </a:r>
            <a:r>
              <a:rPr lang="pt-PT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“hole”</a:t>
            </a:r>
            <a:r>
              <a:rPr lang="pt-PT">
                <a:latin typeface="Roboto"/>
                <a:ea typeface="Roboto"/>
                <a:cs typeface="Roboto"/>
                <a:sym typeface="Roboto"/>
              </a:rPr>
              <a:t> is still left for </a:t>
            </a:r>
            <a:r>
              <a:rPr lang="pt-PT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data storage</a:t>
            </a:r>
            <a:r>
              <a:rPr lang="pt-PT">
                <a:latin typeface="Roboto"/>
                <a:ea typeface="Roboto"/>
                <a:cs typeface="Roboto"/>
                <a:sym typeface="Roboto"/>
              </a:rPr>
              <a:t> so that it isn’t lost as soon as it is read from the sensors on the boat and can be used for later study.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2" name="Google Shape;11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3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" name="Google Shape;11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175" y="1512150"/>
            <a:ext cx="4174925" cy="310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 txBox="1"/>
          <p:nvPr/>
        </p:nvSpPr>
        <p:spPr>
          <a:xfrm>
            <a:off x="262738" y="4564225"/>
            <a:ext cx="417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Figure </a:t>
            </a:r>
            <a:r>
              <a:rPr lang="pt-PT" sz="1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PT" sz="1000">
                <a:latin typeface="Consolas"/>
                <a:ea typeface="Consolas"/>
                <a:cs typeface="Consolas"/>
                <a:sym typeface="Consolas"/>
              </a:rPr>
              <a:t>: BoatCOM’s G</a:t>
            </a:r>
            <a:r>
              <a:rPr lang="pt-PT" sz="1000">
                <a:latin typeface="Consolas"/>
                <a:ea typeface="Consolas"/>
                <a:cs typeface="Consolas"/>
                <a:sym typeface="Consolas"/>
              </a:rPr>
              <a:t>raphical User Interface</a:t>
            </a:r>
            <a:r>
              <a:rPr lang="pt-PT" sz="1000"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Consolas"/>
                <a:ea typeface="Consolas"/>
                <a:cs typeface="Consolas"/>
                <a:sym typeface="Consolas"/>
              </a:rPr>
              <a:t>Project Goals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6"/>
          <p:cNvSpPr txBox="1"/>
          <p:nvPr/>
        </p:nvSpPr>
        <p:spPr>
          <a:xfrm>
            <a:off x="5557025" y="1657550"/>
            <a:ext cx="3239100" cy="30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Information to be stored</a:t>
            </a:r>
            <a:r>
              <a:rPr lang="pt-PT">
                <a:latin typeface="Consolas"/>
                <a:ea typeface="Consolas"/>
                <a:cs typeface="Consolas"/>
                <a:sym typeface="Consolas"/>
              </a:rPr>
              <a:t>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Consolas"/>
              <a:buChar char="●"/>
            </a:pPr>
            <a:r>
              <a:rPr lang="pt-PT" sz="1100">
                <a:latin typeface="Consolas"/>
                <a:ea typeface="Consolas"/>
                <a:cs typeface="Consolas"/>
                <a:sym typeface="Consolas"/>
              </a:rPr>
              <a:t>GPS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Consolas"/>
              <a:buChar char="●"/>
            </a:pPr>
            <a:r>
              <a:rPr lang="pt-PT" sz="1100">
                <a:latin typeface="Consolas"/>
                <a:ea typeface="Consolas"/>
                <a:cs typeface="Consolas"/>
                <a:sym typeface="Consolas"/>
              </a:rPr>
              <a:t>AIS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Consolas"/>
              <a:buChar char="●"/>
            </a:pPr>
            <a:r>
              <a:rPr lang="pt-PT" sz="1100">
                <a:latin typeface="Consolas"/>
                <a:ea typeface="Consolas"/>
                <a:cs typeface="Consolas"/>
                <a:sym typeface="Consolas"/>
              </a:rPr>
              <a:t>IMU - Inertial Measurement Unit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Consolas"/>
              <a:buChar char="●"/>
            </a:pPr>
            <a:r>
              <a:rPr lang="pt-PT" sz="1100">
                <a:latin typeface="Consolas"/>
                <a:ea typeface="Consolas"/>
                <a:cs typeface="Consolas"/>
                <a:sym typeface="Consolas"/>
              </a:rPr>
              <a:t>Voltage and Current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Consolas"/>
              <a:buChar char="●"/>
            </a:pPr>
            <a:r>
              <a:rPr lang="pt-PT" sz="1100">
                <a:latin typeface="Consolas"/>
                <a:ea typeface="Consolas"/>
                <a:cs typeface="Consolas"/>
                <a:sym typeface="Consolas"/>
              </a:rPr>
              <a:t>Water on the Hull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Base technologies to be used</a:t>
            </a:r>
            <a:r>
              <a:rPr lang="pt-PT"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Consolas"/>
              <a:buChar char="●"/>
            </a:pPr>
            <a:r>
              <a:rPr lang="pt-PT" sz="1100">
                <a:latin typeface="Consolas"/>
                <a:ea typeface="Consolas"/>
                <a:cs typeface="Consolas"/>
                <a:sym typeface="Consolas"/>
              </a:rPr>
              <a:t>Robot Operating System (ROS)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Consolas"/>
              <a:buChar char="●"/>
            </a:pPr>
            <a:r>
              <a:rPr lang="pt-PT" sz="1100">
                <a:latin typeface="Consolas"/>
                <a:ea typeface="Consolas"/>
                <a:cs typeface="Consolas"/>
                <a:sym typeface="Consolas"/>
              </a:rPr>
              <a:t>NoSQL Database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Consolas"/>
              <a:buChar char="●"/>
            </a:pPr>
            <a:r>
              <a:rPr lang="pt-PT" sz="1100">
                <a:latin typeface="Consolas"/>
                <a:ea typeface="Consolas"/>
                <a:cs typeface="Consolas"/>
                <a:sym typeface="Consolas"/>
              </a:rPr>
              <a:t>Python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Consolas"/>
              <a:buChar char="●"/>
            </a:pPr>
            <a:r>
              <a:rPr lang="pt-PT" sz="1100">
                <a:latin typeface="Consolas"/>
                <a:ea typeface="Consolas"/>
                <a:cs typeface="Consolas"/>
                <a:sym typeface="Consolas"/>
              </a:rPr>
              <a:t>HTML5 + JavaScript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1" name="Google Shape;12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3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Google Shape;12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25" y="1546275"/>
            <a:ext cx="5252225" cy="3085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Consolas"/>
                <a:ea typeface="Consolas"/>
                <a:cs typeface="Consolas"/>
                <a:sym typeface="Consolas"/>
              </a:rPr>
              <a:t>Memory Usage Study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8" name="Google Shape;12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3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29" name="Google Shape;129;p17"/>
          <p:cNvGraphicFramePr/>
          <p:nvPr/>
        </p:nvGraphicFramePr>
        <p:xfrm>
          <a:off x="357050" y="2365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{809B7291-1EE8-46A4-9BEB-965278D7526F}</a:tableStyleId>
              </a:tblPr>
              <a:tblGrid>
                <a:gridCol w="1247625"/>
                <a:gridCol w="1371075"/>
              </a:tblGrid>
              <a:tr h="303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Sensor/Data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Memory Consumed</a:t>
                      </a:r>
                      <a:br>
                        <a:rPr lang="pt-PT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PT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(Bytes per Minute)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11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/>
                        <a:t>GPS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480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/>
                        <a:t>IMU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96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5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/>
                        <a:t>AIS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480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/>
                        <a:t>Voltage and Tension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96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/>
                        <a:t>Water on the Hull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96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0" name="Google Shape;130;p17"/>
          <p:cNvSpPr txBox="1"/>
          <p:nvPr/>
        </p:nvSpPr>
        <p:spPr>
          <a:xfrm>
            <a:off x="585650" y="1367500"/>
            <a:ext cx="8246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A memory study was conducted in order to understand how much space would the data retrieved from the sensors occupy. This was necessary in order to understand the </a:t>
            </a:r>
            <a:r>
              <a:rPr lang="pt-PT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longevity </a:t>
            </a:r>
            <a:r>
              <a:rPr lang="pt-PT">
                <a:latin typeface="Roboto"/>
                <a:ea typeface="Roboto"/>
                <a:cs typeface="Roboto"/>
                <a:sym typeface="Roboto"/>
              </a:rPr>
              <a:t>of the system when faced with the </a:t>
            </a:r>
            <a:r>
              <a:rPr lang="pt-PT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limited space</a:t>
            </a:r>
            <a:r>
              <a:rPr lang="pt-PT">
                <a:latin typeface="Roboto"/>
                <a:ea typeface="Roboto"/>
                <a:cs typeface="Roboto"/>
                <a:sym typeface="Roboto"/>
              </a:rPr>
              <a:t> associated with the </a:t>
            </a:r>
            <a:r>
              <a:rPr lang="pt-PT">
                <a:latin typeface="Roboto"/>
                <a:ea typeface="Roboto"/>
                <a:cs typeface="Roboto"/>
                <a:sym typeface="Roboto"/>
              </a:rPr>
              <a:t>vehicle's</a:t>
            </a:r>
            <a:r>
              <a:rPr lang="pt-PT">
                <a:latin typeface="Roboto"/>
                <a:ea typeface="Roboto"/>
                <a:cs typeface="Roboto"/>
                <a:sym typeface="Roboto"/>
              </a:rPr>
              <a:t> local storage.</a:t>
            </a:r>
            <a:endParaRPr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280850" y="4377025"/>
            <a:ext cx="279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Table 6</a:t>
            </a:r>
            <a:r>
              <a:rPr lang="pt-PT" sz="1000">
                <a:latin typeface="Consolas"/>
                <a:ea typeface="Consolas"/>
                <a:cs typeface="Consolas"/>
                <a:sym typeface="Consolas"/>
              </a:rPr>
              <a:t>: Data consumption during the worst case scenario.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32" name="Google Shape;132;p17"/>
          <p:cNvGraphicFramePr/>
          <p:nvPr/>
        </p:nvGraphicFramePr>
        <p:xfrm>
          <a:off x="3153750" y="2365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{809B7291-1EE8-46A4-9BEB-965278D7526F}</a:tableStyleId>
              </a:tblPr>
              <a:tblGrid>
                <a:gridCol w="952500"/>
                <a:gridCol w="952500"/>
                <a:gridCol w="952500"/>
                <a:gridCol w="952500"/>
                <a:gridCol w="952500"/>
                <a:gridCol w="9525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/>
                        <a:t>After an hour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/>
                        <a:t>After a day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/>
                        <a:t>After a week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/>
                        <a:t>After a month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/>
                        <a:t>After a year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74880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1797120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12579840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53913600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646963200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/>
                        <a:t>Bytes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0,00007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0,002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0,01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0,05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0,60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/>
                        <a:t>GB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133" name="Google Shape;133;p17"/>
          <p:cNvSpPr txBox="1"/>
          <p:nvPr/>
        </p:nvSpPr>
        <p:spPr>
          <a:xfrm>
            <a:off x="3077550" y="3126500"/>
            <a:ext cx="571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Table 7</a:t>
            </a:r>
            <a:r>
              <a:rPr lang="pt-PT" sz="1000">
                <a:latin typeface="Consolas"/>
                <a:ea typeface="Consolas"/>
                <a:cs typeface="Consolas"/>
                <a:sym typeface="Consolas"/>
              </a:rPr>
              <a:t>: Data consumption on different time frames while a</a:t>
            </a:r>
            <a:r>
              <a:rPr lang="pt-PT" sz="1000">
                <a:latin typeface="Consolas"/>
                <a:ea typeface="Consolas"/>
                <a:cs typeface="Consolas"/>
                <a:sym typeface="Consolas"/>
              </a:rPr>
              <a:t>ssuming the worst scenario</a:t>
            </a:r>
            <a:r>
              <a:rPr lang="pt-PT" sz="1000"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3459900" y="3744300"/>
            <a:ext cx="4950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r>
              <a:rPr lang="pt-PT">
                <a:latin typeface="Roboto"/>
                <a:ea typeface="Roboto"/>
                <a:cs typeface="Roboto"/>
                <a:sym typeface="Roboto"/>
              </a:rPr>
              <a:t>: Since there will be roughly 25,6 GB of memory available, there will be enough space for multiple missions.</a:t>
            </a:r>
            <a:endParaRPr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17"/>
          <p:cNvSpPr/>
          <p:nvPr/>
        </p:nvSpPr>
        <p:spPr>
          <a:xfrm>
            <a:off x="7472350" y="2784875"/>
            <a:ext cx="474300" cy="303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Consolas"/>
                <a:ea typeface="Consolas"/>
                <a:cs typeface="Consolas"/>
                <a:sym typeface="Consolas"/>
              </a:rPr>
              <a:t>Proposed Model:</a:t>
            </a:r>
            <a:br>
              <a:rPr lang="pt-PT">
                <a:latin typeface="Consolas"/>
                <a:ea typeface="Consolas"/>
                <a:cs typeface="Consolas"/>
                <a:sym typeface="Consolas"/>
              </a:rPr>
            </a:br>
            <a:r>
              <a:rPr lang="pt-PT">
                <a:latin typeface="Consolas"/>
                <a:ea typeface="Consolas"/>
                <a:cs typeface="Consolas"/>
                <a:sym typeface="Consolas"/>
              </a:rPr>
              <a:t>Functional Requirements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1" name="Google Shape;14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3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18"/>
          <p:cNvSpPr txBox="1"/>
          <p:nvPr/>
        </p:nvSpPr>
        <p:spPr>
          <a:xfrm>
            <a:off x="1311250" y="3834406"/>
            <a:ext cx="547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Table 1</a:t>
            </a:r>
            <a:r>
              <a:rPr lang="pt-PT" sz="1000">
                <a:latin typeface="Consolas"/>
                <a:ea typeface="Consolas"/>
                <a:cs typeface="Consolas"/>
                <a:sym typeface="Consolas"/>
              </a:rPr>
              <a:t>: Some functional requirements associated with the project.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43" name="Google Shape;143;p18"/>
          <p:cNvGraphicFramePr/>
          <p:nvPr/>
        </p:nvGraphicFramePr>
        <p:xfrm>
          <a:off x="1387450" y="187214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{809B7291-1EE8-46A4-9BEB-965278D7526F}</a:tableStyleId>
              </a:tblPr>
              <a:tblGrid>
                <a:gridCol w="595925"/>
                <a:gridCol w="5620200"/>
              </a:tblGrid>
              <a:tr h="353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Ref.#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Function</a:t>
                      </a:r>
                      <a:endParaRPr sz="10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70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/>
                        <a:t>R1.1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/>
                        <a:t>Capturing and Processing data provided by the vehicle’s sensors</a:t>
                      </a:r>
                      <a:r>
                        <a:rPr lang="pt-PT" sz="1000"/>
                        <a:t>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/>
                        <a:t>R1.2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/>
                        <a:t>Store the processed data in a local or remote database.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6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/>
                        <a:t>R2.1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/>
                        <a:t>Store data historically and organized by missions.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8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/>
                        <a:t>R3.1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/>
                        <a:t>List all the data stored in the Web application, using tables and graphs.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/>
          <p:nvPr>
            <p:ph type="title"/>
          </p:nvPr>
        </p:nvSpPr>
        <p:spPr>
          <a:xfrm>
            <a:off x="311725" y="19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Consolas"/>
                <a:ea typeface="Consolas"/>
                <a:cs typeface="Consolas"/>
                <a:sym typeface="Consolas"/>
              </a:rPr>
              <a:t>Proposed Model:</a:t>
            </a:r>
            <a:br>
              <a:rPr lang="pt-PT">
                <a:latin typeface="Consolas"/>
                <a:ea typeface="Consolas"/>
                <a:cs typeface="Consolas"/>
                <a:sym typeface="Consolas"/>
              </a:rPr>
            </a:br>
            <a:r>
              <a:rPr lang="pt-PT">
                <a:latin typeface="Consolas"/>
                <a:ea typeface="Consolas"/>
                <a:cs typeface="Consolas"/>
                <a:sym typeface="Consolas"/>
              </a:rPr>
              <a:t>Use-Case Models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9" name="Google Shape;14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3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/>
          <p:nvPr/>
        </p:nvSpPr>
        <p:spPr>
          <a:xfrm>
            <a:off x="207025" y="3822650"/>
            <a:ext cx="4171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Model 1</a:t>
            </a:r>
            <a:r>
              <a:rPr lang="pt-PT" sz="1000">
                <a:latin typeface="Consolas"/>
                <a:ea typeface="Consolas"/>
                <a:cs typeface="Consolas"/>
                <a:sym typeface="Consolas"/>
              </a:rPr>
              <a:t>: Use Case scenario relative to the relation between vehicle and server.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4398025" y="3822650"/>
            <a:ext cx="479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Model 2</a:t>
            </a:r>
            <a:r>
              <a:rPr lang="pt-PT" sz="1000">
                <a:latin typeface="Consolas"/>
                <a:ea typeface="Consolas"/>
                <a:cs typeface="Consolas"/>
                <a:sym typeface="Consolas"/>
              </a:rPr>
              <a:t>: Use Case scenario relative to the relation between server and user.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52" name="Google Shape;15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250" y="1850775"/>
            <a:ext cx="3660075" cy="192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 rotWithShape="1">
          <a:blip r:embed="rId4">
            <a:alphaModFix/>
          </a:blip>
          <a:srcRect b="139" l="0" r="0" t="149"/>
          <a:stretch/>
        </p:blipFill>
        <p:spPr>
          <a:xfrm>
            <a:off x="4644325" y="1850775"/>
            <a:ext cx="3759700" cy="198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650" y="-26550"/>
            <a:ext cx="7211974" cy="517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108" y="2263"/>
            <a:ext cx="722503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2004" y="-24287"/>
            <a:ext cx="724124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1999" y="12"/>
            <a:ext cx="7200001" cy="514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72000" y="-26538"/>
            <a:ext cx="7199999" cy="514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300">
                <a:solidFill>
                  <a:schemeClr val="lt1"/>
                </a:solidFill>
              </a:rPr>
              <a:t>‹#›</a:t>
            </a:fld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/>
          <p:nvPr/>
        </p:nvSpPr>
        <p:spPr>
          <a:xfrm>
            <a:off x="0" y="1262850"/>
            <a:ext cx="9152400" cy="3880800"/>
          </a:xfrm>
          <a:prstGeom prst="rect">
            <a:avLst/>
          </a:prstGeom>
          <a:solidFill>
            <a:srgbClr val="2C3C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169" name="Google Shape;16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0" y="1566375"/>
            <a:ext cx="9144001" cy="3348517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Timeline</a:t>
            </a:r>
            <a:endParaRPr/>
          </a:p>
        </p:txBody>
      </p:sp>
      <p:sp>
        <p:nvSpPr>
          <p:cNvPr id="171" name="Google Shape;17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300">
                <a:solidFill>
                  <a:schemeClr val="lt1"/>
                </a:solidFill>
              </a:rPr>
              <a:t>‹#›</a:t>
            </a:fld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